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obster" pitchFamily="2" charset="77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950bfec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950bfec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c950bfec4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c950bfec4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950bfec4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950bfec4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950bfec4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c950bfec4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950bfec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950bfec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c950bfec4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c950bfec4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uyash.gupta@berkeley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4308375"/>
            <a:ext cx="8520600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(Warning: Suyash has been selling BFT since 2022. Per hour rate to increase soon. Hiring organizations may get a discount.)</a:t>
            </a:r>
            <a:endParaRPr sz="13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75" y="0"/>
            <a:ext cx="7870450" cy="21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278600" y="2515875"/>
            <a:ext cx="39792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By</a:t>
            </a:r>
            <a:endParaRPr sz="16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Suyash Gupta, UC Berkeley</a:t>
            </a:r>
            <a:endParaRPr sz="16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For more inquiries:</a:t>
            </a:r>
            <a:endParaRPr sz="16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Twitter: gupta-suyash</a:t>
            </a:r>
            <a:endParaRPr sz="16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Email: </a:t>
            </a:r>
            <a:r>
              <a:rPr lang="en" sz="1600" b="1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suyash.gupta@berkeley.edu</a:t>
            </a:r>
            <a:endParaRPr sz="16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57350" y="702750"/>
            <a:ext cx="8829300" cy="1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Byzantine   Fault   Tolerance</a:t>
            </a:r>
            <a:endParaRPr sz="48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875" y="143575"/>
            <a:ext cx="1146434" cy="7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275" y="1612600"/>
            <a:ext cx="1467826" cy="14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749400" y="3783700"/>
            <a:ext cx="7645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Overlooked Sibling of Crash Fault Tolerant Protocols like Paxos</a:t>
            </a:r>
            <a:endParaRPr sz="24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5397800" y="3281550"/>
            <a:ext cx="37254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Le me:</a:t>
            </a:r>
            <a:endParaRPr sz="2000" b="1" dirty="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Convincing people why BFT protocols are useful.</a:t>
            </a:r>
            <a:endParaRPr sz="2000" b="1" dirty="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050" y="367388"/>
            <a:ext cx="2746501" cy="261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00" y="274925"/>
            <a:ext cx="2746499" cy="27971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388800" y="3281550"/>
            <a:ext cx="31290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Le DB folks:</a:t>
            </a:r>
            <a:endParaRPr sz="20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Ignoring benefits of BFT consensus.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4" descr="Short-haired cat with eyes shut sitting on person’s lap, being groomed on its head with cat comb">
            <a:extLst>
              <a:ext uri="{FF2B5EF4-FFF2-40B4-BE49-F238E27FC236}">
                <a16:creationId xmlns:a16="http://schemas.microsoft.com/office/drawing/2014/main" id="{BB332044-5FD6-A606-4253-EC8377B14B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35" t="8189" r="2278" b="29773"/>
          <a:stretch/>
        </p:blipFill>
        <p:spPr>
          <a:xfrm>
            <a:off x="6638544" y="217950"/>
            <a:ext cx="1097280" cy="115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112475" y="158200"/>
            <a:ext cx="88809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BFT Consensus Fulfills desires of Consistent Replication under attack</a:t>
            </a:r>
            <a:endParaRPr sz="36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886450" y="2032050"/>
            <a:ext cx="3312900" cy="2319600"/>
          </a:xfrm>
          <a:prstGeom prst="can">
            <a:avLst>
              <a:gd name="adj" fmla="val 25000"/>
            </a:avLst>
          </a:prstGeom>
          <a:solidFill>
            <a:srgbClr val="B7B7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00" y="2668600"/>
            <a:ext cx="2485201" cy="14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375" y="1867925"/>
            <a:ext cx="2387976" cy="233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800" y="2231874"/>
            <a:ext cx="1189125" cy="11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26225" y="1400250"/>
            <a:ext cx="30432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Attacks don’t happen.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112475" y="158200"/>
            <a:ext cx="8880900" cy="10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Common Myths About BFT Consensus </a:t>
            </a:r>
            <a:endParaRPr sz="36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3595050" y="2574125"/>
            <a:ext cx="21075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High Latency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6659475" y="1400250"/>
            <a:ext cx="24885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Low Throughput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00" y="2007775"/>
            <a:ext cx="2219050" cy="19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813" y="1915550"/>
            <a:ext cx="2107624" cy="2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120" y="3184750"/>
            <a:ext cx="1795625" cy="12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254825" y="1239650"/>
            <a:ext cx="5111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➢"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Single Round-trip Protocols.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➢"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Parallel Consensus Protocols.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➢"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Geo-Scale Consensus.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Georgia"/>
              <a:buChar char="➢"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Sharded-Replicated Consensus.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112475" y="158200"/>
            <a:ext cx="8880900" cy="10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State-of-the-Art</a:t>
            </a:r>
            <a:endParaRPr sz="36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025" y="1150675"/>
            <a:ext cx="2425800" cy="17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700" y="3527450"/>
            <a:ext cx="2251550" cy="126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275" y="3603650"/>
            <a:ext cx="2097000" cy="8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2086175" y="4500775"/>
            <a:ext cx="23235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 million txns/s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112475" y="158200"/>
            <a:ext cx="88809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Satisfied Customers</a:t>
            </a:r>
            <a:endParaRPr sz="3600"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131550" y="959800"/>
            <a:ext cx="88809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of services provided by BFT</a:t>
            </a:r>
            <a:endParaRPr sz="2000" b="1" dirty="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6171000" y="2812050"/>
            <a:ext cx="29730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And many more…</a:t>
            </a:r>
            <a:endParaRPr sz="2000"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Picture 6" descr="B sign on figures">
            <a:extLst>
              <a:ext uri="{FF2B5EF4-FFF2-40B4-BE49-F238E27FC236}">
                <a16:creationId xmlns:a16="http://schemas.microsoft.com/office/drawing/2014/main" id="{6D42DA81-44A4-37B0-7C87-16A9D71F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3" y="2975193"/>
            <a:ext cx="2036021" cy="1349919"/>
          </a:xfrm>
          <a:prstGeom prst="rect">
            <a:avLst/>
          </a:prstGeom>
        </p:spPr>
      </p:pic>
      <p:pic>
        <p:nvPicPr>
          <p:cNvPr id="9" name="Picture 8" descr="A picture containing design&#10;&#10;Description automatically generated">
            <a:extLst>
              <a:ext uri="{FF2B5EF4-FFF2-40B4-BE49-F238E27FC236}">
                <a16:creationId xmlns:a16="http://schemas.microsoft.com/office/drawing/2014/main" id="{0343E91C-4077-3E4D-9525-AD026022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031" y="2972885"/>
            <a:ext cx="2399856" cy="13499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133</Words>
  <Application>Microsoft Macintosh PowerPoint</Application>
  <PresentationFormat>On-screen Show (16:9)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Lobster</vt:lpstr>
      <vt:lpstr>Georgia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Suyash Gupta</cp:lastModifiedBy>
  <cp:revision>2</cp:revision>
  <dcterms:modified xsi:type="dcterms:W3CDTF">2023-05-09T08:27:02Z</dcterms:modified>
</cp:coreProperties>
</file>